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1" r:id="rId6"/>
    <p:sldId id="291" r:id="rId7"/>
    <p:sldId id="301" r:id="rId8"/>
    <p:sldId id="303" r:id="rId9"/>
    <p:sldId id="262" r:id="rId10"/>
    <p:sldId id="304" r:id="rId11"/>
    <p:sldId id="305" r:id="rId12"/>
    <p:sldId id="263" r:id="rId13"/>
    <p:sldId id="306" r:id="rId14"/>
    <p:sldId id="265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88491" autoAdjust="0"/>
  </p:normalViewPr>
  <p:slideViewPr>
    <p:cSldViewPr snapToGrid="0">
      <p:cViewPr varScale="1">
        <p:scale>
          <a:sx n="88" d="100"/>
          <a:sy n="88" d="100"/>
        </p:scale>
        <p:origin x="374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49366-D9B7-46D6-A7ED-ED980B7A4FBC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D6433-21D6-4675-9301-270DEC61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84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BB78B-9FB6-41C9-B2DD-22695BBC2BE3}" type="datetimeFigureOut">
              <a:rPr lang="en-US" smtClean="0"/>
              <a:pPr/>
              <a:t>5/13/2023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58252-D286-4693-A202-6D142BBD2E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6822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59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26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448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46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02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02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69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68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84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22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17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2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458252-D286-4693-A202-6D142BBD2EC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47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978C9-82D1-4968-BF51-704D4867F8A3}" type="datetime1">
              <a:rPr lang="en-GB" smtClean="0"/>
              <a:t>13/05/2023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771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965750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41759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DFC54-488A-4040-8EF4-4629BF5445D9}" type="datetime1">
              <a:rPr lang="en-GB" smtClean="0"/>
              <a:t>13/05/2023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760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523893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1064280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0719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560697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572228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409327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06229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9000">
              <a:schemeClr val="bg2">
                <a:tint val="93000"/>
                <a:satMod val="150000"/>
                <a:shade val="98000"/>
                <a:lumMod val="102000"/>
              </a:schemeClr>
            </a:gs>
            <a:gs pos="64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740F0-6412-418C-BF7B-6F6B42D1E3E2}" type="datetime1">
              <a:rPr lang="en-GB" smtClean="0"/>
              <a:t>13/05/2023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ICR’22 Conference, 29-31 Aug 2022, Athens - Greece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76B74-53EF-492F-BB66-674194B02A32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D24B682-21FB-4808-8E29-CC2B2829A75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3806" y="10207"/>
            <a:ext cx="12205806" cy="685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3305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3AF9F6-F41C-4D97-A9AB-2852FF935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375" y="335266"/>
            <a:ext cx="9372600" cy="2654530"/>
          </a:xfrm>
        </p:spPr>
        <p:txBody>
          <a:bodyPr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600" b="1" i="0" u="none" strike="noStrike" smtClean="0">
                <a:solidFill>
                  <a:srgbClr val="FFFFFF"/>
                </a:solidFill>
                <a:effectLst/>
              </a:rPr>
              <a:t>Average Power </a:t>
            </a:r>
            <a:r>
              <a:rPr lang="en-US" sz="3600" b="1" i="0" u="none" strike="noStrike" smtClean="0">
                <a:solidFill>
                  <a:srgbClr val="FFFFFF"/>
                </a:solidFill>
                <a:effectLst/>
                <a:cs typeface="Calibri Light" panose="020F0302020204030204" pitchFamily="34" charset="0"/>
              </a:rPr>
              <a:t>Based</a:t>
            </a:r>
            <a:r>
              <a:rPr lang="en-US" sz="3600" b="1" i="0" u="none" strike="noStrike" smtClean="0">
                <a:solidFill>
                  <a:srgbClr val="FFFFFF"/>
                </a:solidFill>
                <a:effectLst/>
              </a:rPr>
              <a:t> EEG Channel Selection Method for Emotion Recognition</a:t>
            </a:r>
            <a:endParaRPr lang="en-US" sz="36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5BCC74F-18B0-46B6-9A50-C6FB5B6EE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710" y="3791180"/>
            <a:ext cx="9144000" cy="2152420"/>
          </a:xfrm>
        </p:spPr>
        <p:txBody>
          <a:bodyPr>
            <a:normAutofit lnSpcReduction="10000"/>
          </a:bodyPr>
          <a:lstStyle/>
          <a:p>
            <a:r>
              <a:rPr lang="en-GB" dirty="0" smtClean="0">
                <a:solidFill>
                  <a:srgbClr val="92D050"/>
                </a:solidFill>
              </a:rPr>
              <a:t>Team No 05</a:t>
            </a:r>
          </a:p>
          <a:p>
            <a:r>
              <a:rPr lang="en-GB" dirty="0" smtClean="0">
                <a:solidFill>
                  <a:srgbClr val="92D050"/>
                </a:solidFill>
              </a:rPr>
              <a:t>ID: 22366021</a:t>
            </a:r>
          </a:p>
          <a:p>
            <a:r>
              <a:rPr lang="en-GB" dirty="0" smtClean="0">
                <a:solidFill>
                  <a:srgbClr val="92D050"/>
                </a:solidFill>
              </a:rPr>
              <a:t>Name: Nadia Tasnim Mim</a:t>
            </a:r>
          </a:p>
          <a:p>
            <a:r>
              <a:rPr lang="en-GB" dirty="0" smtClean="0">
                <a:solidFill>
                  <a:srgbClr val="92D050"/>
                </a:solidFill>
              </a:rPr>
              <a:t>ST: </a:t>
            </a:r>
            <a:r>
              <a:rPr lang="en-GB" dirty="0" err="1" smtClean="0">
                <a:solidFill>
                  <a:srgbClr val="92D050"/>
                </a:solidFill>
              </a:rPr>
              <a:t>Farhadul</a:t>
            </a:r>
            <a:endParaRPr lang="en-GB" dirty="0" smtClean="0">
              <a:solidFill>
                <a:srgbClr val="92D050"/>
              </a:solidFill>
            </a:endParaRPr>
          </a:p>
          <a:p>
            <a:r>
              <a:rPr lang="en-GB" dirty="0" smtClean="0">
                <a:solidFill>
                  <a:srgbClr val="92D050"/>
                </a:solidFill>
              </a:rPr>
              <a:t>RA: </a:t>
            </a:r>
            <a:r>
              <a:rPr lang="en-GB" dirty="0" err="1" smtClean="0">
                <a:solidFill>
                  <a:srgbClr val="92D050"/>
                </a:solidFill>
              </a:rPr>
              <a:t>Mehedi</a:t>
            </a:r>
            <a:endParaRPr lang="en-GB" dirty="0" smtClean="0">
              <a:solidFill>
                <a:srgbClr val="92D050"/>
              </a:solidFill>
            </a:endParaRP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</a:t>
            </a:fld>
            <a:endParaRPr lang="en-GB"/>
          </a:p>
        </p:txBody>
      </p:sp>
      <p:pic>
        <p:nvPicPr>
          <p:cNvPr id="14" name="slide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91276" y="61126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7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4"/>
    </mc:Choice>
    <mc:Fallback xmlns="">
      <p:transition spd="slow" advTm="6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2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011" y="14736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Test Accuracy Comparison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2086724" y="1682950"/>
            <a:ext cx="8538765" cy="1325563"/>
          </a:xfrm>
        </p:spPr>
        <p:txBody>
          <a:bodyPr>
            <a:normAutofit/>
          </a:bodyPr>
          <a:lstStyle/>
          <a:p>
            <a:pPr lvl="1"/>
            <a:endParaRPr lang="en-AU" sz="2000" dirty="0"/>
          </a:p>
          <a:p>
            <a:pPr algn="just"/>
            <a:endParaRPr lang="en-AU" sz="240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Conclusion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FA655E-FF6F-7ED1-8366-ABA384F6ED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799" y="1819274"/>
            <a:ext cx="8058151" cy="426720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236"/>
    </mc:Choice>
    <mc:Fallback xmlns="">
      <p:transition spd="slow" advTm="61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Performance Metrics Comparison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2086724" y="1682950"/>
            <a:ext cx="8538765" cy="1325563"/>
          </a:xfrm>
        </p:spPr>
        <p:txBody>
          <a:bodyPr>
            <a:normAutofit/>
          </a:bodyPr>
          <a:lstStyle/>
          <a:p>
            <a:pPr lvl="1"/>
            <a:endParaRPr lang="en-AU" sz="2000" dirty="0"/>
          </a:p>
          <a:p>
            <a:pPr algn="just"/>
            <a:endParaRPr lang="en-AU" sz="240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  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C76C541-6EF7-B7D5-804D-2FA578D942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3023" y="1828800"/>
            <a:ext cx="8095877" cy="351751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9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58"/>
    </mc:Choice>
    <mc:Fallback xmlns="">
      <p:transition spd="slow" advTm="41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Implications</a:t>
            </a:r>
            <a:r>
              <a:rPr lang="en-AU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9800" y="1697059"/>
            <a:ext cx="8001000" cy="4093130"/>
          </a:xfrm>
        </p:spPr>
        <p:txBody>
          <a:bodyPr>
            <a:normAutofit/>
          </a:bodyPr>
          <a:lstStyle/>
          <a:p>
            <a:pPr algn="just"/>
            <a:r>
              <a:rPr lang="en-AU" sz="2400" dirty="0"/>
              <a:t>Emotion recognition can help to improve BCI based systems.</a:t>
            </a:r>
          </a:p>
          <a:p>
            <a:pPr algn="just"/>
            <a:r>
              <a:rPr lang="en-AU" sz="2400" dirty="0"/>
              <a:t>It is very useful when a person is unable to speak and move.</a:t>
            </a:r>
          </a:p>
          <a:p>
            <a:pPr algn="just"/>
            <a:r>
              <a:rPr lang="en-AU" sz="2400" dirty="0"/>
              <a:t>Different dataset can be used to observe the performance in the proposed methodology.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30465" y="1662917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4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71"/>
    </mc:Choice>
    <mc:Fallback xmlns="">
      <p:transition spd="slow" advTm="43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663"/>
            <a:ext cx="10515600" cy="1325563"/>
          </a:xfrm>
        </p:spPr>
        <p:txBody>
          <a:bodyPr/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Discussion</a:t>
            </a:r>
            <a:endParaRPr lang="en-US" sz="28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EC84F7DD-1062-C934-BC8E-DA9C047C4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5050" y="1649434"/>
            <a:ext cx="8001000" cy="4093130"/>
          </a:xfrm>
        </p:spPr>
        <p:txBody>
          <a:bodyPr>
            <a:normAutofit/>
          </a:bodyPr>
          <a:lstStyle/>
          <a:p>
            <a:pPr algn="just"/>
            <a:r>
              <a:rPr lang="en-AU" sz="2400" dirty="0"/>
              <a:t>With average power based EEG channel selection technique, important channels in terms of emotion recognition can be selected.</a:t>
            </a:r>
          </a:p>
          <a:p>
            <a:pPr algn="just"/>
            <a:r>
              <a:rPr lang="en-AU" sz="2400" dirty="0"/>
              <a:t>The time, space and computational complexity can be reduced by using Root Sum Square(RSS) to reduce feature dimension of DWT.</a:t>
            </a:r>
          </a:p>
          <a:p>
            <a:pPr algn="just"/>
            <a:r>
              <a:rPr lang="en-AU" sz="2400" dirty="0"/>
              <a:t>The accuracy of the classifiers can be increased by extracting better features or better hyper-parameter tuning.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8387" y="1539823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82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03"/>
    </mc:Choice>
    <mc:Fallback xmlns="">
      <p:transition spd="slow" advTm="41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663"/>
            <a:ext cx="10515600" cy="1325563"/>
          </a:xfrm>
        </p:spPr>
        <p:txBody>
          <a:bodyPr/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Discussion (cont.)</a:t>
            </a:r>
            <a:br>
              <a:rPr lang="en-AU" sz="3600" b="1" dirty="0">
                <a:solidFill>
                  <a:srgbClr val="92D050"/>
                </a:solidFill>
              </a:rPr>
            </a:br>
            <a:r>
              <a:rPr lang="en-US" sz="2800" b="1" dirty="0">
                <a:solidFill>
                  <a:srgbClr val="92D050"/>
                </a:solidFill>
              </a:rPr>
              <a:t>Performance Comparison With Related Works</a:t>
            </a:r>
            <a:r>
              <a:rPr lang="en-AU" sz="2800" dirty="0"/>
              <a:t> </a:t>
            </a: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14</a:t>
            </a:fld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8387" y="1539823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68ECD34-7603-D716-5631-677C17D5F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860" y="1705725"/>
            <a:ext cx="7062280" cy="436162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25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26"/>
    </mc:Choice>
    <mc:Fallback xmlns="">
      <p:transition spd="slow" advTm="51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740" y="91166"/>
            <a:ext cx="10515600" cy="1325563"/>
          </a:xfrm>
        </p:spPr>
        <p:txBody>
          <a:bodyPr/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Conclusion</a:t>
            </a:r>
            <a:r>
              <a:rPr lang="en-AU" dirty="0"/>
              <a:t>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8387" y="1539823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92D050"/>
                </a:solidFill>
              </a:rPr>
              <a:t>Conclusion</a:t>
            </a:r>
            <a:endParaRPr lang="en-AU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67F293F9-9666-474D-A7CC-5EE8CA5F34E2}"/>
              </a:ext>
            </a:extLst>
          </p:cNvPr>
          <p:cNvSpPr txBox="1">
            <a:spLocks/>
          </p:cNvSpPr>
          <p:nvPr/>
        </p:nvSpPr>
        <p:spPr>
          <a:xfrm>
            <a:off x="2209800" y="1539823"/>
            <a:ext cx="8327195" cy="48750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performance improvement is measured with all 32 EEG channels and selected 10 EEG channels.</a:t>
            </a:r>
          </a:p>
          <a:p>
            <a:r>
              <a:rPr lang="en-US" sz="2400" dirty="0"/>
              <a:t>Both the training time and memory space are saved as well as performance can be enhanced with selected channels.</a:t>
            </a:r>
          </a:p>
          <a:p>
            <a:r>
              <a:rPr lang="en-US" sz="2400" dirty="0"/>
              <a:t>The validation of this study is found while comparing with some recent works on DEAP database.</a:t>
            </a:r>
          </a:p>
          <a:p>
            <a:r>
              <a:rPr lang="en-US" sz="2400" dirty="0"/>
              <a:t>Using Root Sum Square(RSS) features to reduce the dimension of DWT vectors of different frequency bands and average power based channel selection algorithm make this research work unique.</a:t>
            </a:r>
          </a:p>
          <a:p>
            <a:r>
              <a:rPr lang="en-US" sz="2400" dirty="0"/>
              <a:t>As some instances are wrongly classified for both valence and arousal, better machine learning algorithms, channel selection techniques or methodology can be used.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25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524"/>
    </mc:Choice>
    <mc:Fallback xmlns="">
      <p:transition spd="slow" advTm="51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945" y="3955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9222" y="2243209"/>
            <a:ext cx="4275193" cy="3591048"/>
          </a:xfrm>
        </p:spPr>
        <p:txBody>
          <a:bodyPr>
            <a:normAutofit/>
          </a:bodyPr>
          <a:lstStyle/>
          <a:p>
            <a:r>
              <a:rPr lang="en-AU" sz="2400" dirty="0"/>
              <a:t>Introduction</a:t>
            </a:r>
          </a:p>
          <a:p>
            <a:r>
              <a:rPr lang="en-US" sz="2400" dirty="0"/>
              <a:t>Objectives</a:t>
            </a:r>
          </a:p>
          <a:p>
            <a:r>
              <a:rPr lang="en-AU" sz="2400" dirty="0" smtClean="0"/>
              <a:t>Methods</a:t>
            </a:r>
            <a:endParaRPr lang="en-AU" sz="2400" dirty="0"/>
          </a:p>
          <a:p>
            <a:r>
              <a:rPr lang="en-AU" sz="2400" dirty="0"/>
              <a:t>Results</a:t>
            </a:r>
          </a:p>
          <a:p>
            <a:r>
              <a:rPr lang="en-AU" sz="2400" dirty="0"/>
              <a:t>Implications</a:t>
            </a:r>
          </a:p>
          <a:p>
            <a:r>
              <a:rPr lang="en-AU" sz="2400" dirty="0"/>
              <a:t>Discussion</a:t>
            </a:r>
          </a:p>
          <a:p>
            <a:r>
              <a:rPr lang="en-AU" sz="2400" dirty="0" smtClean="0"/>
              <a:t>Conclusion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8" name="slide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60515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0"/>
    </mc:Choice>
    <mc:Fallback xmlns="">
      <p:transition spd="slow" advTm="2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610" y="148603"/>
            <a:ext cx="10515600" cy="99747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92D050"/>
                </a:solidFill>
              </a:rPr>
              <a:t>Introduction</a:t>
            </a:r>
            <a:r>
              <a:rPr lang="en-US" sz="36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0937" y="1978460"/>
            <a:ext cx="8641080" cy="4411333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Appropriate emotion recognition has a great impact to make the machines adaptable to humans’ emotional state and user-friendly in real time.</a:t>
            </a:r>
          </a:p>
          <a:p>
            <a:pPr algn="just"/>
            <a:r>
              <a:rPr lang="en-US" sz="2400" dirty="0"/>
              <a:t>Along with the change of emotion, EEG signals quickly capture or respond to the changes as it is generated from CNS.</a:t>
            </a:r>
          </a:p>
          <a:p>
            <a:pPr algn="just"/>
            <a:r>
              <a:rPr lang="en-US" sz="2400" dirty="0"/>
              <a:t>Electroencephalogram (EEG) signals are also more insightful especially when any subject can not express his/her desired </a:t>
            </a:r>
            <a:r>
              <a:rPr lang="en-US" sz="2400" dirty="0" smtClean="0"/>
              <a:t>emotion.</a:t>
            </a:r>
            <a:endParaRPr lang="en-US" sz="2400" dirty="0"/>
          </a:p>
          <a:p>
            <a:pPr algn="just"/>
            <a:r>
              <a:rPr lang="en-US" sz="2400" dirty="0"/>
              <a:t>EEG channel selection techniques and feature extraction methods are important factors in increasing the accuracy rate as well as reducing space and time complexity.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949570"/>
            <a:ext cx="4232378" cy="3607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/>
              <a:t>Objectives</a:t>
            </a:r>
          </a:p>
          <a:p>
            <a:pPr marL="0" indent="0">
              <a:buNone/>
            </a:pPr>
            <a:r>
              <a:rPr lang="en-AU" dirty="0" smtClean="0"/>
              <a:t>Methods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Results</a:t>
            </a:r>
          </a:p>
          <a:p>
            <a:pPr marL="0" indent="0">
              <a:buNone/>
            </a:pPr>
            <a:r>
              <a:rPr lang="en-AU" dirty="0"/>
              <a:t>Implications</a:t>
            </a:r>
          </a:p>
          <a:p>
            <a:pPr marL="0" indent="0">
              <a:buNone/>
            </a:pPr>
            <a:r>
              <a:rPr lang="en-AU" dirty="0"/>
              <a:t>Discussion</a:t>
            </a:r>
          </a:p>
          <a:p>
            <a:pPr marL="0" indent="0">
              <a:buNone/>
            </a:pPr>
            <a:r>
              <a:rPr lang="en-AU" dirty="0" smtClean="0"/>
              <a:t>Conclusion</a:t>
            </a:r>
            <a:endParaRPr lang="en-AU" dirty="0"/>
          </a:p>
        </p:txBody>
      </p:sp>
      <p:pic>
        <p:nvPicPr>
          <p:cNvPr id="11" name="Slide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3800" y="597948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1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60"/>
    </mc:Choice>
    <mc:Fallback xmlns="">
      <p:transition spd="slow" advTm="17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22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92D050"/>
                </a:solidFill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5548" y="1749968"/>
            <a:ext cx="8272877" cy="421720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To observe the performance of Root Sum Square(RSS) in DWT based feature reduction process.</a:t>
            </a:r>
          </a:p>
          <a:p>
            <a:pPr algn="just"/>
            <a:r>
              <a:rPr lang="en-US" sz="2400" dirty="0"/>
              <a:t>Using average power of EEG signals in the EEG channel selection process.</a:t>
            </a:r>
          </a:p>
          <a:p>
            <a:pPr algn="just"/>
            <a:r>
              <a:rPr lang="en-US" sz="2400" dirty="0"/>
              <a:t>Reducing space, time and computational complexity by using selective channels.</a:t>
            </a:r>
          </a:p>
          <a:p>
            <a:pPr algn="just"/>
            <a:r>
              <a:rPr lang="en-US" sz="2400" dirty="0"/>
              <a:t>Locating brain areas responsible for emotion generation.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92D050"/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03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28"/>
    </mc:Choice>
    <mc:Fallback xmlns="">
      <p:transition spd="slow" advTm="37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78" y="0"/>
            <a:ext cx="10515600" cy="1325563"/>
          </a:xfrm>
        </p:spPr>
        <p:txBody>
          <a:bodyPr/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Proposed Methodology</a:t>
            </a:r>
            <a:endParaRPr lang="en-US" b="1" dirty="0">
              <a:solidFill>
                <a:srgbClr val="92D05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92D050"/>
                </a:solidFill>
              </a:rPr>
              <a:t>Methods</a:t>
            </a:r>
            <a:endParaRPr lang="en-AU" b="1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5639DEB-1E31-5A91-ECC9-6FB5F34E4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3981" y="1835733"/>
            <a:ext cx="7064037" cy="429269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0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74"/>
    </mc:Choice>
    <mc:Fallback xmlns="">
      <p:transition spd="slow" advTm="39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704" y="727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Dataset Pre-processing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D4855D1B-0BD5-444C-B855-B4A95E4C6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3375" y="1670620"/>
            <a:ext cx="8164099" cy="4425380"/>
          </a:xfrm>
        </p:spPr>
        <p:txBody>
          <a:bodyPr>
            <a:normAutofit/>
          </a:bodyPr>
          <a:lstStyle/>
          <a:p>
            <a:r>
              <a:rPr lang="en-US" sz="2400" dirty="0"/>
              <a:t>Valence and arousal target labels are classified as high(1) and low(0) class.</a:t>
            </a:r>
          </a:p>
          <a:p>
            <a:r>
              <a:rPr lang="en-US" sz="2400" dirty="0"/>
              <a:t>Ratings are in range of 1 to 9.</a:t>
            </a:r>
          </a:p>
          <a:p>
            <a:r>
              <a:rPr lang="en-US" sz="2400" dirty="0"/>
              <a:t>A threshold value of 5 is considered to classify the data in high and low class.</a:t>
            </a:r>
          </a:p>
          <a:p>
            <a:r>
              <a:rPr lang="en-US" sz="2400" dirty="0"/>
              <a:t>Total number of high and low class in valence is 724 and 556.</a:t>
            </a:r>
          </a:p>
          <a:p>
            <a:r>
              <a:rPr lang="en-US" sz="2400" dirty="0"/>
              <a:t>Total number of high and low class in arousal is 754 and 526.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92D050"/>
                </a:solidFill>
              </a:rPr>
              <a:t>Methods</a:t>
            </a:r>
            <a:endParaRPr lang="en-AU" b="1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2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92"/>
    </mc:Choice>
    <mc:Fallback xmlns="">
      <p:transition spd="slow" advTm="38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704" y="727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Feature Extraction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D4855D1B-0BD5-444C-B855-B4A95E4C6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3376" y="1712055"/>
            <a:ext cx="8202199" cy="4693433"/>
          </a:xfrm>
        </p:spPr>
        <p:txBody>
          <a:bodyPr>
            <a:noAutofit/>
          </a:bodyPr>
          <a:lstStyle/>
          <a:p>
            <a:r>
              <a:rPr lang="en-US" sz="2000" dirty="0"/>
              <a:t>DWT multilevel decomposition is used to get four levels of detailed coefficients which are cD1, cD2, cD3 and cD4.</a:t>
            </a:r>
          </a:p>
          <a:p>
            <a:r>
              <a:rPr lang="en-US" sz="2000" dirty="0"/>
              <a:t>A statistical method named Root Sum Square (RSS) is used to reduce the dimension of the coefficients.</a:t>
            </a:r>
          </a:p>
          <a:p>
            <a:r>
              <a:rPr lang="en-US" sz="2000" dirty="0"/>
              <a:t>For generating more information:</a:t>
            </a:r>
          </a:p>
          <a:p>
            <a:pPr marL="0" indent="0">
              <a:buNone/>
            </a:pPr>
            <a:r>
              <a:rPr lang="en-US" sz="2000" dirty="0"/>
              <a:t>	a) RSS ratio of cD1 and cD2 is used.</a:t>
            </a:r>
          </a:p>
          <a:p>
            <a:pPr marL="0" indent="0">
              <a:buNone/>
            </a:pPr>
            <a:r>
              <a:rPr lang="en-US" sz="2000" dirty="0"/>
              <a:t>	b) RSS ratio of cD3 and cD4 is used.</a:t>
            </a:r>
          </a:p>
          <a:p>
            <a:pPr marL="0" indent="0">
              <a:buNone/>
            </a:pPr>
            <a:r>
              <a:rPr lang="en-US" sz="2000" dirty="0"/>
              <a:t>	c) RSS absolute difference between cD1 and cD2 is used.</a:t>
            </a:r>
          </a:p>
          <a:p>
            <a:pPr marL="0" indent="0">
              <a:buNone/>
            </a:pPr>
            <a:r>
              <a:rPr lang="en-US" sz="2000" dirty="0"/>
              <a:t>	d) RSS absolute difference between cD3 and cD4 is used.</a:t>
            </a:r>
          </a:p>
          <a:p>
            <a:r>
              <a:rPr lang="en-US" sz="2000" dirty="0"/>
              <a:t>Feature Dimension:</a:t>
            </a:r>
          </a:p>
          <a:p>
            <a:pPr marL="0" indent="0">
              <a:buNone/>
            </a:pPr>
            <a:r>
              <a:rPr lang="en-US" sz="2000" dirty="0"/>
              <a:t>	a) For 32 EEG channels: 8x32x40 (features x channels x videos)</a:t>
            </a:r>
          </a:p>
          <a:p>
            <a:pPr marL="0" indent="0">
              <a:buNone/>
            </a:pPr>
            <a:r>
              <a:rPr lang="en-US" sz="2000" dirty="0"/>
              <a:t>	b) For 10 selected EEG channels: 40x80 (videos/trials x features)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92D050"/>
                </a:solidFill>
              </a:rPr>
              <a:t>Methods</a:t>
            </a:r>
            <a:endParaRPr lang="en-AU" b="1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31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577"/>
    </mc:Choice>
    <mc:Fallback xmlns="">
      <p:transition spd="slow" advTm="59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704" y="727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Classification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D4855D1B-0BD5-444C-B855-B4A95E4C6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3376" y="1662325"/>
            <a:ext cx="8152256" cy="4430054"/>
          </a:xfrm>
        </p:spPr>
        <p:txBody>
          <a:bodyPr>
            <a:noAutofit/>
          </a:bodyPr>
          <a:lstStyle/>
          <a:p>
            <a:r>
              <a:rPr lang="en-US" sz="2400" dirty="0"/>
              <a:t>Four machine learning algorithms are used: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Random Forest(RF)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Naive Bayes(NB)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Multi-layer Perceptron(MLP)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Extra Trees(ET) </a:t>
            </a:r>
          </a:p>
          <a:p>
            <a:r>
              <a:rPr lang="en-US" sz="2400" dirty="0"/>
              <a:t>Hyper parameter tuning is done for achieving a standard non-bias accuracy.</a:t>
            </a:r>
          </a:p>
          <a:p>
            <a:r>
              <a:rPr lang="en-US" sz="2400" dirty="0"/>
              <a:t>80 percent of the data has been used to train the model and the rest of the data has been deployed to test the performance.</a:t>
            </a:r>
          </a:p>
          <a:p>
            <a:r>
              <a:rPr lang="en-US" sz="2400" dirty="0"/>
              <a:t>Performance metrics like test accuracy, precision, recall and f1-score for each of the algorithm are measured.</a:t>
            </a:r>
            <a:endParaRPr lang="en-AU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b="1" dirty="0" smtClean="0">
                <a:solidFill>
                  <a:srgbClr val="92D050"/>
                </a:solidFill>
              </a:rPr>
              <a:t>Methods</a:t>
            </a:r>
            <a:endParaRPr lang="en-AU" b="1" dirty="0">
              <a:solidFill>
                <a:srgbClr val="92D050"/>
              </a:solidFill>
            </a:endParaRP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 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45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88"/>
    </mc:Choice>
    <mc:Fallback xmlns="">
      <p:transition spd="slow" advTm="40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" y="6957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3600" b="1" dirty="0">
                <a:solidFill>
                  <a:srgbClr val="92D050"/>
                </a:solidFill>
              </a:rPr>
              <a:t>Insight From Channel Selection</a:t>
            </a:r>
            <a:endParaRPr lang="en-US" sz="3600" b="1" dirty="0">
              <a:solidFill>
                <a:srgbClr val="92D050"/>
              </a:solidFill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2105774" y="1395139"/>
            <a:ext cx="8538765" cy="1325563"/>
          </a:xfrm>
        </p:spPr>
        <p:txBody>
          <a:bodyPr>
            <a:normAutofit/>
          </a:bodyPr>
          <a:lstStyle/>
          <a:p>
            <a:r>
              <a:rPr lang="en-US" sz="2400" dirty="0"/>
              <a:t>The selected channels are located in the prefrontal, occipital, temporal and posterior lobe which are important locations of the brain in terms of emotion </a:t>
            </a:r>
            <a:r>
              <a:rPr lang="en-US" sz="2400" dirty="0" smtClean="0"/>
              <a:t>generation.</a:t>
            </a:r>
            <a:endParaRPr lang="en-AU" sz="2400" dirty="0"/>
          </a:p>
          <a:p>
            <a:pPr lvl="1"/>
            <a:endParaRPr lang="en-AU" sz="2000" dirty="0"/>
          </a:p>
          <a:p>
            <a:pPr algn="just"/>
            <a:endParaRPr lang="en-AU" sz="2400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76B74-53EF-492F-BB66-674194B02A32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72204" y="1662916"/>
            <a:ext cx="2178628" cy="469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Objectives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Methods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AU" b="1" dirty="0">
                <a:solidFill>
                  <a:srgbClr val="92D050"/>
                </a:solidFill>
              </a:rPr>
              <a:t>Results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Implications</a:t>
            </a:r>
          </a:p>
          <a:p>
            <a:pPr marL="0" indent="0">
              <a:buNone/>
            </a:pPr>
            <a:r>
              <a:rPr lang="en-AU" dirty="0">
                <a:solidFill>
                  <a:schemeClr val="bg1">
                    <a:lumMod val="50000"/>
                  </a:schemeClr>
                </a:solidFill>
              </a:rPr>
              <a:t>Discussion</a:t>
            </a:r>
          </a:p>
          <a:p>
            <a:pPr marL="0" indent="0">
              <a:buNone/>
            </a:pPr>
            <a:r>
              <a:rPr lang="en-AU" dirty="0" smtClean="0">
                <a:solidFill>
                  <a:schemeClr val="bg1">
                    <a:lumMod val="50000"/>
                  </a:schemeClr>
                </a:solidFill>
              </a:rPr>
              <a:t>Conclusion  </a:t>
            </a:r>
            <a:endParaRPr lang="en-AU" dirty="0">
              <a:solidFill>
                <a:schemeClr val="bg1">
                  <a:lumMod val="50000"/>
                </a:schemeClr>
              </a:solidFill>
            </a:endParaRP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39903DF-CA1E-FDFD-D579-E1273B291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0832" y="2578146"/>
            <a:ext cx="4898998" cy="34416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BFC4DD8-3680-158D-1E3C-A7DC9B3B90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6543" y="2578146"/>
            <a:ext cx="4827356" cy="2657475"/>
          </a:xfrm>
          <a:prstGeom prst="rect">
            <a:avLst/>
          </a:prstGeom>
        </p:spPr>
      </p:pic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xmlns="" id="{597148B0-B76B-F8A4-086C-77152D5D2978}"/>
              </a:ext>
            </a:extLst>
          </p:cNvPr>
          <p:cNvSpPr txBox="1">
            <a:spLocks/>
          </p:cNvSpPr>
          <p:nvPr/>
        </p:nvSpPr>
        <p:spPr>
          <a:xfrm>
            <a:off x="7206543" y="5368059"/>
            <a:ext cx="3635534" cy="88659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average power of top 10 EEG channels of alpha band is less than beta and gamma band.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5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13"/>
    </mc:Choice>
    <mc:Fallback xmlns="">
      <p:transition spd="slow" advTm="39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1641</TotalTime>
  <Words>768</Words>
  <Application>Microsoft Office PowerPoint</Application>
  <PresentationFormat>Widescreen</PresentationFormat>
  <Paragraphs>192</Paragraphs>
  <Slides>15</Slides>
  <Notes>14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Average Power Based EEG Channel Selection Method for Emotion Recognition</vt:lpstr>
      <vt:lpstr>Agenda</vt:lpstr>
      <vt:lpstr>Introduction </vt:lpstr>
      <vt:lpstr>Objectives</vt:lpstr>
      <vt:lpstr>Proposed Methodology</vt:lpstr>
      <vt:lpstr>Dataset Pre-processing</vt:lpstr>
      <vt:lpstr>Feature Extraction</vt:lpstr>
      <vt:lpstr>Classification</vt:lpstr>
      <vt:lpstr>Insight From Channel Selection</vt:lpstr>
      <vt:lpstr>Test Accuracy Comparison</vt:lpstr>
      <vt:lpstr>Performance Metrics Comparison</vt:lpstr>
      <vt:lpstr>Implications </vt:lpstr>
      <vt:lpstr>Discussion</vt:lpstr>
      <vt:lpstr>Discussion (cont.) Performance Comparison With Related Works </vt:lpstr>
      <vt:lpstr>Conclusion </vt:lpstr>
    </vt:vector>
  </TitlesOfParts>
  <Company>Study Group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Chandana Withana</dc:creator>
  <cp:lastModifiedBy>Microsoft account</cp:lastModifiedBy>
  <cp:revision>109</cp:revision>
  <dcterms:created xsi:type="dcterms:W3CDTF">2020-11-05T10:55:11Z</dcterms:created>
  <dcterms:modified xsi:type="dcterms:W3CDTF">2023-05-12T21:39:08Z</dcterms:modified>
</cp:coreProperties>
</file>